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Lst>
  <p:sldSz cy="5143500" cx="914400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eph Ros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D96AA6-CCD0-4397-9045-A0FBDDCD1640}">
  <a:tblStyle styleId="{94D96AA6-CCD0-4397-9045-A0FBDDCD16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18T20:22:11.769">
    <p:pos x="246" y="1146"/>
    <p:text>Here's the TODO list for this project, and assignments if I can try to make them: 
1) Write the results &amp; conclusion of the paper: The results are in the graphs shown below. If you think it would be valuable to also include validation progress by training cycle, let me know and I can add that to the Github. I'll push the exact results to GitHub ASAP. 
2) Motivation slide: next slide
3) Maybe adding something about the data normalization to the experimental design slide?
4) Formatting - is there a better / more space-conscious theme we can use for this powerpoint?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e3fffe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e3fffe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cc508eb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cc508eb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Data normalization: </a:t>
            </a:r>
            <a:r>
              <a:rPr lang="en" sz="900">
                <a:solidFill>
                  <a:schemeClr val="dk1"/>
                </a:solidFill>
                <a:latin typeface="Times New Roman"/>
                <a:ea typeface="Times New Roman"/>
                <a:cs typeface="Times New Roman"/>
                <a:sym typeface="Times New Roman"/>
              </a:rPr>
              <a:t>We first had to normalize all of the audio files so that they had the same peak audio level and sampling rate. Sampling rate refers to the number of audio samples recorded per second. In other words, it’s how many snapshots are taken of a continuous (analog) sound wave. The higher the sampling rate, the more accurately the original sound is represented because this means more snapshots are taken.</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Normalizing the volume avoids the model underfitting the classification pattern based solely on volume. </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Normalizing the sampling rate ensures the spectrograms have the same upper frequency bound, so the images being processed have the same dimensions. </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solidFill>
                  <a:schemeClr val="dk1"/>
                </a:solidFill>
                <a:latin typeface="Times New Roman"/>
                <a:ea typeface="Times New Roman"/>
                <a:cs typeface="Times New Roman"/>
                <a:sym typeface="Times New Roman"/>
              </a:rPr>
              <a:t>After these steps, all 875 audio files have roughly the same fundamental acoustic properties, eliminating ask lot of room for error be controlling for extraneous variables.</a:t>
            </a:r>
            <a:endParaRPr sz="9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cc508eb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cc508eb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2.png"/><Relationship Id="rId11" Type="http://schemas.openxmlformats.org/officeDocument/2006/relationships/image" Target="../media/image1.png"/><Relationship Id="rId10" Type="http://schemas.openxmlformats.org/officeDocument/2006/relationships/image" Target="../media/image15.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8.jp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lnSpc>
                <a:spcPct val="200000"/>
              </a:lnSpc>
              <a:spcBef>
                <a:spcPts val="0"/>
              </a:spcBef>
              <a:spcAft>
                <a:spcPts val="0"/>
              </a:spcAft>
              <a:buNone/>
            </a:pPr>
            <a:r>
              <a:rPr b="1" lang="en" sz="3300">
                <a:latin typeface="Times New Roman"/>
                <a:ea typeface="Times New Roman"/>
                <a:cs typeface="Times New Roman"/>
                <a:sym typeface="Times New Roman"/>
              </a:rPr>
              <a:t>Are You Seeing What I’m Hearing?</a:t>
            </a:r>
            <a:endParaRPr sz="69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Clr>
                <a:schemeClr val="dk1"/>
              </a:buClr>
              <a:buSzPct val="57894"/>
              <a:buFont typeface="Arial"/>
              <a:buNone/>
            </a:pPr>
            <a:r>
              <a:rPr lang="en" sz="1900">
                <a:latin typeface="Times New Roman"/>
                <a:ea typeface="Times New Roman"/>
                <a:cs typeface="Times New Roman"/>
                <a:sym typeface="Times New Roman"/>
              </a:rPr>
              <a:t>Sammy Gagou, Joseph Ross, Nadine Hughes, Julia Guzzo, Aneesh Sallaram</a:t>
            </a:r>
            <a:endParaRPr sz="3500"/>
          </a:p>
        </p:txBody>
      </p:sp>
      <p:pic>
        <p:nvPicPr>
          <p:cNvPr id="69" name="Google Shape;69;p13"/>
          <p:cNvPicPr preferRelativeResize="0"/>
          <p:nvPr/>
        </p:nvPicPr>
        <p:blipFill rotWithShape="1">
          <a:blip r:embed="rId4">
            <a:alphaModFix/>
          </a:blip>
          <a:srcRect b="47865" l="0" r="51269" t="0"/>
          <a:stretch/>
        </p:blipFill>
        <p:spPr>
          <a:xfrm>
            <a:off x="466600" y="102125"/>
            <a:ext cx="1653325" cy="1768800"/>
          </a:xfrm>
          <a:prstGeom prst="rect">
            <a:avLst/>
          </a:prstGeom>
          <a:noFill/>
          <a:ln>
            <a:noFill/>
          </a:ln>
        </p:spPr>
      </p:pic>
      <p:pic>
        <p:nvPicPr>
          <p:cNvPr id="70" name="Google Shape;70;p13"/>
          <p:cNvPicPr preferRelativeResize="0"/>
          <p:nvPr/>
        </p:nvPicPr>
        <p:blipFill rotWithShape="1">
          <a:blip r:embed="rId4">
            <a:alphaModFix/>
          </a:blip>
          <a:srcRect b="0" l="0" r="49140" t="51835"/>
          <a:stretch/>
        </p:blipFill>
        <p:spPr>
          <a:xfrm>
            <a:off x="1845125" y="286075"/>
            <a:ext cx="1983601" cy="1878475"/>
          </a:xfrm>
          <a:prstGeom prst="rect">
            <a:avLst/>
          </a:prstGeom>
          <a:noFill/>
          <a:ln>
            <a:noFill/>
          </a:ln>
        </p:spPr>
      </p:pic>
      <p:pic>
        <p:nvPicPr>
          <p:cNvPr id="71" name="Google Shape;71;p13"/>
          <p:cNvPicPr preferRelativeResize="0"/>
          <p:nvPr/>
        </p:nvPicPr>
        <p:blipFill>
          <a:blip r:embed="rId5">
            <a:alphaModFix/>
          </a:blip>
          <a:stretch>
            <a:fillRect/>
          </a:stretch>
        </p:blipFill>
        <p:spPr>
          <a:xfrm>
            <a:off x="152400" y="3374430"/>
            <a:ext cx="2425004" cy="1616670"/>
          </a:xfrm>
          <a:prstGeom prst="rect">
            <a:avLst/>
          </a:prstGeom>
          <a:noFill/>
          <a:ln>
            <a:noFill/>
          </a:ln>
        </p:spPr>
      </p:pic>
      <p:pic>
        <p:nvPicPr>
          <p:cNvPr id="72" name="Google Shape;72;p13"/>
          <p:cNvPicPr preferRelativeResize="0"/>
          <p:nvPr/>
        </p:nvPicPr>
        <p:blipFill>
          <a:blip r:embed="rId6">
            <a:alphaModFix/>
          </a:blip>
          <a:stretch>
            <a:fillRect/>
          </a:stretch>
        </p:blipFill>
        <p:spPr>
          <a:xfrm>
            <a:off x="7192499" y="576238"/>
            <a:ext cx="1778250" cy="1298125"/>
          </a:xfrm>
          <a:prstGeom prst="rect">
            <a:avLst/>
          </a:prstGeom>
          <a:noFill/>
          <a:ln>
            <a:noFill/>
          </a:ln>
        </p:spPr>
      </p:pic>
      <p:pic>
        <p:nvPicPr>
          <p:cNvPr id="73" name="Google Shape;73;p13"/>
          <p:cNvPicPr preferRelativeResize="0"/>
          <p:nvPr/>
        </p:nvPicPr>
        <p:blipFill>
          <a:blip r:embed="rId7">
            <a:alphaModFix/>
          </a:blip>
          <a:stretch>
            <a:fillRect/>
          </a:stretch>
        </p:blipFill>
        <p:spPr>
          <a:xfrm>
            <a:off x="7192512" y="2352028"/>
            <a:ext cx="1596775" cy="1703826"/>
          </a:xfrm>
          <a:prstGeom prst="rect">
            <a:avLst/>
          </a:prstGeom>
          <a:noFill/>
          <a:ln>
            <a:noFill/>
          </a:ln>
        </p:spPr>
      </p:pic>
      <p:pic>
        <p:nvPicPr>
          <p:cNvPr id="74" name="Google Shape;74;p13"/>
          <p:cNvPicPr preferRelativeResize="0"/>
          <p:nvPr/>
        </p:nvPicPr>
        <p:blipFill>
          <a:blip r:embed="rId8">
            <a:alphaModFix/>
          </a:blip>
          <a:stretch>
            <a:fillRect/>
          </a:stretch>
        </p:blipFill>
        <p:spPr>
          <a:xfrm>
            <a:off x="2729804" y="3374430"/>
            <a:ext cx="1616671" cy="1616671"/>
          </a:xfrm>
          <a:prstGeom prst="rect">
            <a:avLst/>
          </a:prstGeom>
          <a:noFill/>
          <a:ln>
            <a:noFill/>
          </a:ln>
        </p:spPr>
      </p:pic>
      <p:pic>
        <p:nvPicPr>
          <p:cNvPr id="75" name="Google Shape;75;p13"/>
          <p:cNvPicPr preferRelativeResize="0"/>
          <p:nvPr/>
        </p:nvPicPr>
        <p:blipFill>
          <a:blip r:embed="rId9">
            <a:alphaModFix/>
          </a:blip>
          <a:stretch>
            <a:fillRect/>
          </a:stretch>
        </p:blipFill>
        <p:spPr>
          <a:xfrm>
            <a:off x="4703400" y="3533695"/>
            <a:ext cx="1879638" cy="1298125"/>
          </a:xfrm>
          <a:prstGeom prst="rect">
            <a:avLst/>
          </a:prstGeom>
          <a:noFill/>
          <a:ln>
            <a:noFill/>
          </a:ln>
        </p:spPr>
      </p:pic>
      <p:pic>
        <p:nvPicPr>
          <p:cNvPr id="76" name="Google Shape;76;p13"/>
          <p:cNvPicPr preferRelativeResize="0"/>
          <p:nvPr/>
        </p:nvPicPr>
        <p:blipFill>
          <a:blip r:embed="rId10">
            <a:alphaModFix/>
          </a:blip>
          <a:stretch>
            <a:fillRect/>
          </a:stretch>
        </p:blipFill>
        <p:spPr>
          <a:xfrm>
            <a:off x="5780099" y="286075"/>
            <a:ext cx="1236851" cy="1703825"/>
          </a:xfrm>
          <a:prstGeom prst="rect">
            <a:avLst/>
          </a:prstGeom>
          <a:noFill/>
          <a:ln>
            <a:noFill/>
          </a:ln>
        </p:spPr>
      </p:pic>
      <p:pic>
        <p:nvPicPr>
          <p:cNvPr id="77" name="Google Shape;77;p13"/>
          <p:cNvPicPr preferRelativeResize="0"/>
          <p:nvPr/>
        </p:nvPicPr>
        <p:blipFill>
          <a:blip r:embed="rId11">
            <a:alphaModFix/>
          </a:blip>
          <a:stretch>
            <a:fillRect/>
          </a:stretch>
        </p:blipFill>
        <p:spPr>
          <a:xfrm>
            <a:off x="3828725" y="148930"/>
            <a:ext cx="1236850" cy="18784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and Motivation</a:t>
            </a:r>
            <a:endParaRPr/>
          </a:p>
        </p:txBody>
      </p:sp>
      <p:sp>
        <p:nvSpPr>
          <p:cNvPr id="83" name="Google Shape;83;p14"/>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AI and Machine Learning can help assist scientists and conservation organizations by being trained on audio that has been collected and assisting with future research and efforts. </a:t>
            </a:r>
            <a:endParaRPr sz="1600"/>
          </a:p>
          <a:p>
            <a:pPr indent="-330200" lvl="0" marL="457200" rtl="0" algn="l">
              <a:spcBef>
                <a:spcPts val="0"/>
              </a:spcBef>
              <a:spcAft>
                <a:spcPts val="0"/>
              </a:spcAft>
              <a:buSzPts val="1600"/>
              <a:buChar char="●"/>
            </a:pPr>
            <a:r>
              <a:rPr lang="en" sz="1600"/>
              <a:t>Assist where manpower can be expensive and difficult to reproduce on a large-scale.</a:t>
            </a:r>
            <a:endParaRPr/>
          </a:p>
        </p:txBody>
      </p:sp>
      <p:sp>
        <p:nvSpPr>
          <p:cNvPr id="84" name="Google Shape;84;p14"/>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Goal: Identify species based on their audio Spectrograms</a:t>
            </a:r>
            <a:endParaRPr sz="1600"/>
          </a:p>
          <a:p>
            <a:pPr indent="-330200" lvl="0" marL="457200" rtl="0" algn="l">
              <a:spcBef>
                <a:spcPts val="0"/>
              </a:spcBef>
              <a:spcAft>
                <a:spcPts val="0"/>
              </a:spcAft>
              <a:buSzPts val="1600"/>
              <a:buChar char="●"/>
            </a:pPr>
            <a:r>
              <a:rPr lang="en" sz="1600"/>
              <a:t>Dataset: 875 audio samples</a:t>
            </a:r>
            <a:endParaRPr sz="1600"/>
          </a:p>
          <a:p>
            <a:pPr indent="-330200" lvl="0" marL="457200" rtl="0" algn="l">
              <a:spcBef>
                <a:spcPts val="0"/>
              </a:spcBef>
              <a:spcAft>
                <a:spcPts val="0"/>
              </a:spcAft>
              <a:buSzPts val="1600"/>
              <a:buChar char="●"/>
            </a:pPr>
            <a:r>
              <a:rPr lang="en" sz="1600"/>
              <a:t>Classes: 10 species </a:t>
            </a:r>
            <a:endParaRPr sz="1600"/>
          </a:p>
          <a:p>
            <a:pPr indent="-330200" lvl="0" marL="457200" rtl="0" algn="l">
              <a:spcBef>
                <a:spcPts val="0"/>
              </a:spcBef>
              <a:spcAft>
                <a:spcPts val="0"/>
              </a:spcAft>
              <a:buSzPts val="1600"/>
              <a:buChar char="●"/>
            </a:pPr>
            <a:r>
              <a:rPr lang="en" sz="1600"/>
              <a:t>Dataset divided into training (80%), validation (10%), and test (10%) sets </a:t>
            </a:r>
            <a:endParaRPr sz="1600"/>
          </a:p>
          <a:p>
            <a:pPr indent="-330200" lvl="0" marL="457200" rtl="0" algn="l">
              <a:spcBef>
                <a:spcPts val="0"/>
              </a:spcBef>
              <a:spcAft>
                <a:spcPts val="0"/>
              </a:spcAft>
              <a:buSzPts val="1600"/>
              <a:buChar char="●"/>
            </a:pPr>
            <a:r>
              <a:rPr lang="en" sz="1600"/>
              <a:t>Model Architecture: Convolutional Neural Network CNN</a:t>
            </a:r>
            <a:endParaRPr sz="1600"/>
          </a:p>
        </p:txBody>
      </p:sp>
      <p:pic>
        <p:nvPicPr>
          <p:cNvPr id="85" name="Google Shape;85;p14"/>
          <p:cNvPicPr preferRelativeResize="0"/>
          <p:nvPr/>
        </p:nvPicPr>
        <p:blipFill>
          <a:blip r:embed="rId3">
            <a:alphaModFix/>
          </a:blip>
          <a:stretch>
            <a:fillRect/>
          </a:stretch>
        </p:blipFill>
        <p:spPr>
          <a:xfrm>
            <a:off x="7267072" y="77050"/>
            <a:ext cx="1672100" cy="155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Experimental Design</a:t>
            </a:r>
            <a:endParaRPr/>
          </a:p>
        </p:txBody>
      </p:sp>
      <p:sp>
        <p:nvSpPr>
          <p:cNvPr id="91" name="Google Shape;91;p15"/>
          <p:cNvSpPr txBox="1"/>
          <p:nvPr>
            <p:ph idx="1" type="body"/>
          </p:nvPr>
        </p:nvSpPr>
        <p:spPr>
          <a:xfrm>
            <a:off x="464200" y="1787800"/>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Audio representations:</a:t>
            </a:r>
            <a:endParaRPr/>
          </a:p>
        </p:txBody>
      </p:sp>
      <p:pic>
        <p:nvPicPr>
          <p:cNvPr id="92" name="Google Shape;92;p15"/>
          <p:cNvPicPr preferRelativeResize="0"/>
          <p:nvPr/>
        </p:nvPicPr>
        <p:blipFill>
          <a:blip r:embed="rId3">
            <a:alphaModFix/>
          </a:blip>
          <a:stretch>
            <a:fillRect/>
          </a:stretch>
        </p:blipFill>
        <p:spPr>
          <a:xfrm>
            <a:off x="392336" y="2966824"/>
            <a:ext cx="888925" cy="729545"/>
          </a:xfrm>
          <a:prstGeom prst="rect">
            <a:avLst/>
          </a:prstGeom>
          <a:noFill/>
          <a:ln>
            <a:noFill/>
          </a:ln>
        </p:spPr>
      </p:pic>
      <p:pic>
        <p:nvPicPr>
          <p:cNvPr id="93" name="Google Shape;93;p15"/>
          <p:cNvPicPr preferRelativeResize="0"/>
          <p:nvPr/>
        </p:nvPicPr>
        <p:blipFill>
          <a:blip r:embed="rId4">
            <a:alphaModFix/>
          </a:blip>
          <a:stretch>
            <a:fillRect/>
          </a:stretch>
        </p:blipFill>
        <p:spPr>
          <a:xfrm>
            <a:off x="1388750" y="3201685"/>
            <a:ext cx="888925" cy="259840"/>
          </a:xfrm>
          <a:prstGeom prst="rect">
            <a:avLst/>
          </a:prstGeom>
          <a:noFill/>
          <a:ln>
            <a:noFill/>
          </a:ln>
        </p:spPr>
      </p:pic>
      <p:pic>
        <p:nvPicPr>
          <p:cNvPr id="94" name="Google Shape;94;p15"/>
          <p:cNvPicPr preferRelativeResize="0"/>
          <p:nvPr/>
        </p:nvPicPr>
        <p:blipFill rotWithShape="1">
          <a:blip r:embed="rId5">
            <a:alphaModFix/>
          </a:blip>
          <a:srcRect b="9277" l="0" r="0" t="11357"/>
          <a:stretch/>
        </p:blipFill>
        <p:spPr>
          <a:xfrm>
            <a:off x="392350" y="3730300"/>
            <a:ext cx="888925" cy="729550"/>
          </a:xfrm>
          <a:prstGeom prst="rect">
            <a:avLst/>
          </a:prstGeom>
          <a:noFill/>
          <a:ln>
            <a:noFill/>
          </a:ln>
        </p:spPr>
      </p:pic>
      <p:pic>
        <p:nvPicPr>
          <p:cNvPr id="95" name="Google Shape;95;p15"/>
          <p:cNvPicPr preferRelativeResize="0"/>
          <p:nvPr/>
        </p:nvPicPr>
        <p:blipFill>
          <a:blip r:embed="rId6">
            <a:alphaModFix/>
          </a:blip>
          <a:stretch>
            <a:fillRect/>
          </a:stretch>
        </p:blipFill>
        <p:spPr>
          <a:xfrm>
            <a:off x="1509913" y="4014025"/>
            <a:ext cx="615434" cy="259850"/>
          </a:xfrm>
          <a:prstGeom prst="rect">
            <a:avLst/>
          </a:prstGeom>
          <a:noFill/>
          <a:ln>
            <a:noFill/>
          </a:ln>
        </p:spPr>
      </p:pic>
      <p:graphicFrame>
        <p:nvGraphicFramePr>
          <p:cNvPr id="96" name="Google Shape;96;p15"/>
          <p:cNvGraphicFramePr/>
          <p:nvPr/>
        </p:nvGraphicFramePr>
        <p:xfrm>
          <a:off x="392325" y="2146025"/>
          <a:ext cx="3000000" cy="3000000"/>
        </p:xfrm>
        <a:graphic>
          <a:graphicData uri="http://schemas.openxmlformats.org/drawingml/2006/table">
            <a:tbl>
              <a:tblPr>
                <a:noFill/>
                <a:tableStyleId>{94D96AA6-CCD0-4397-9045-A0FBDDCD1640}</a:tableStyleId>
              </a:tblPr>
              <a:tblGrid>
                <a:gridCol w="1902950"/>
                <a:gridCol w="1580700"/>
              </a:tblGrid>
              <a:tr h="777600">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rPr lang="en"/>
                        <a:t>WAVEFORM</a:t>
                      </a:r>
                      <a:endParaRPr/>
                    </a:p>
                  </a:txBody>
                  <a:tcPr marT="91425" marB="91425" marR="91425" marL="91425" anchor="ctr"/>
                </a:tc>
              </a:tr>
              <a:tr h="777600">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rPr lang="en"/>
                        <a:t>SPECTROGRAM</a:t>
                      </a:r>
                      <a:endParaRPr/>
                    </a:p>
                  </a:txBody>
                  <a:tcPr marT="91425" marB="91425" marR="91425" marL="91425" anchor="ctr"/>
                </a:tc>
              </a:tr>
              <a:tr h="777600">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rPr lang="en"/>
                        <a:t>PERCENTILES</a:t>
                      </a:r>
                      <a:endParaRPr/>
                    </a:p>
                    <a:p>
                      <a:pPr indent="0" lvl="0" marL="0" rtl="0" algn="l">
                        <a:spcBef>
                          <a:spcPts val="0"/>
                        </a:spcBef>
                        <a:spcAft>
                          <a:spcPts val="0"/>
                        </a:spcAft>
                        <a:buNone/>
                      </a:pPr>
                      <a:r>
                        <a:rPr lang="en"/>
                        <a:t>(Martin et al 2021)*</a:t>
                      </a:r>
                      <a:endParaRPr/>
                    </a:p>
                  </a:txBody>
                  <a:tcPr marT="91425" marB="91425" marR="91425" marL="91425" anchor="ctr"/>
                </a:tc>
              </a:tr>
            </a:tbl>
          </a:graphicData>
        </a:graphic>
      </p:graphicFrame>
      <p:pic>
        <p:nvPicPr>
          <p:cNvPr id="97" name="Google Shape;97;p15"/>
          <p:cNvPicPr preferRelativeResize="0"/>
          <p:nvPr/>
        </p:nvPicPr>
        <p:blipFill>
          <a:blip r:embed="rId7">
            <a:alphaModFix/>
          </a:blip>
          <a:stretch>
            <a:fillRect/>
          </a:stretch>
        </p:blipFill>
        <p:spPr>
          <a:xfrm>
            <a:off x="452950" y="2165200"/>
            <a:ext cx="767700" cy="767700"/>
          </a:xfrm>
          <a:prstGeom prst="rect">
            <a:avLst/>
          </a:prstGeom>
          <a:noFill/>
          <a:ln>
            <a:noFill/>
          </a:ln>
        </p:spPr>
      </p:pic>
      <p:pic>
        <p:nvPicPr>
          <p:cNvPr id="98" name="Google Shape;98;p15"/>
          <p:cNvPicPr preferRelativeResize="0"/>
          <p:nvPr/>
        </p:nvPicPr>
        <p:blipFill>
          <a:blip r:embed="rId8">
            <a:alphaModFix/>
          </a:blip>
          <a:stretch>
            <a:fillRect/>
          </a:stretch>
        </p:blipFill>
        <p:spPr>
          <a:xfrm>
            <a:off x="1433775" y="2448913"/>
            <a:ext cx="767700" cy="200268"/>
          </a:xfrm>
          <a:prstGeom prst="rect">
            <a:avLst/>
          </a:prstGeom>
          <a:noFill/>
          <a:ln>
            <a:noFill/>
          </a:ln>
        </p:spPr>
      </p:pic>
      <p:cxnSp>
        <p:nvCxnSpPr>
          <p:cNvPr id="99" name="Google Shape;99;p15"/>
          <p:cNvCxnSpPr/>
          <p:nvPr/>
        </p:nvCxnSpPr>
        <p:spPr>
          <a:xfrm>
            <a:off x="3789000" y="2541700"/>
            <a:ext cx="433800" cy="0"/>
          </a:xfrm>
          <a:prstGeom prst="straightConnector1">
            <a:avLst/>
          </a:prstGeom>
          <a:noFill/>
          <a:ln cap="flat" cmpd="sng" w="38100">
            <a:solidFill>
              <a:schemeClr val="dk2"/>
            </a:solidFill>
            <a:prstDash val="solid"/>
            <a:round/>
            <a:headEnd len="med" w="med" type="none"/>
            <a:tailEnd len="med" w="med" type="triangle"/>
          </a:ln>
        </p:spPr>
      </p:cxnSp>
      <p:cxnSp>
        <p:nvCxnSpPr>
          <p:cNvPr id="100" name="Google Shape;100;p15"/>
          <p:cNvCxnSpPr/>
          <p:nvPr/>
        </p:nvCxnSpPr>
        <p:spPr>
          <a:xfrm>
            <a:off x="3789000" y="3303700"/>
            <a:ext cx="433800" cy="0"/>
          </a:xfrm>
          <a:prstGeom prst="straightConnector1">
            <a:avLst/>
          </a:prstGeom>
          <a:noFill/>
          <a:ln cap="flat" cmpd="sng" w="38100">
            <a:solidFill>
              <a:schemeClr val="dk2"/>
            </a:solidFill>
            <a:prstDash val="solid"/>
            <a:round/>
            <a:headEnd len="med" w="med" type="none"/>
            <a:tailEnd len="med" w="med" type="triangle"/>
          </a:ln>
        </p:spPr>
      </p:cxnSp>
      <p:cxnSp>
        <p:nvCxnSpPr>
          <p:cNvPr id="101" name="Google Shape;101;p15"/>
          <p:cNvCxnSpPr/>
          <p:nvPr/>
        </p:nvCxnSpPr>
        <p:spPr>
          <a:xfrm>
            <a:off x="3789000" y="4141900"/>
            <a:ext cx="433800" cy="0"/>
          </a:xfrm>
          <a:prstGeom prst="straightConnector1">
            <a:avLst/>
          </a:prstGeom>
          <a:noFill/>
          <a:ln cap="flat" cmpd="sng" w="38100">
            <a:solidFill>
              <a:schemeClr val="dk2"/>
            </a:solidFill>
            <a:prstDash val="solid"/>
            <a:round/>
            <a:headEnd len="med" w="med" type="none"/>
            <a:tailEnd len="med" w="med" type="triangle"/>
          </a:ln>
        </p:spPr>
      </p:cxnSp>
      <p:sp>
        <p:nvSpPr>
          <p:cNvPr id="102" name="Google Shape;102;p15"/>
          <p:cNvSpPr/>
          <p:nvPr/>
        </p:nvSpPr>
        <p:spPr>
          <a:xfrm>
            <a:off x="4309525" y="2963100"/>
            <a:ext cx="888900" cy="729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2DConv</a:t>
            </a:r>
            <a:endParaRPr>
              <a:latin typeface="Roboto"/>
              <a:ea typeface="Roboto"/>
              <a:cs typeface="Roboto"/>
              <a:sym typeface="Roboto"/>
            </a:endParaRPr>
          </a:p>
        </p:txBody>
      </p:sp>
      <p:cxnSp>
        <p:nvCxnSpPr>
          <p:cNvPr id="103" name="Google Shape;103;p15"/>
          <p:cNvCxnSpPr/>
          <p:nvPr/>
        </p:nvCxnSpPr>
        <p:spPr>
          <a:xfrm>
            <a:off x="5160600" y="3303700"/>
            <a:ext cx="239700" cy="0"/>
          </a:xfrm>
          <a:prstGeom prst="straightConnector1">
            <a:avLst/>
          </a:prstGeom>
          <a:noFill/>
          <a:ln cap="flat" cmpd="sng" w="19050">
            <a:solidFill>
              <a:schemeClr val="dk2"/>
            </a:solidFill>
            <a:prstDash val="solid"/>
            <a:round/>
            <a:headEnd len="med" w="med" type="none"/>
            <a:tailEnd len="med" w="med" type="triangle"/>
          </a:ln>
        </p:spPr>
      </p:cxnSp>
      <p:sp>
        <p:nvSpPr>
          <p:cNvPr id="104" name="Google Shape;104;p15"/>
          <p:cNvSpPr/>
          <p:nvPr/>
        </p:nvSpPr>
        <p:spPr>
          <a:xfrm>
            <a:off x="5400300" y="2938900"/>
            <a:ext cx="888900" cy="729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FFN</a:t>
            </a:r>
            <a:endParaRPr>
              <a:latin typeface="Roboto"/>
              <a:ea typeface="Roboto"/>
              <a:cs typeface="Roboto"/>
              <a:sym typeface="Roboto"/>
            </a:endParaRPr>
          </a:p>
        </p:txBody>
      </p:sp>
      <p:cxnSp>
        <p:nvCxnSpPr>
          <p:cNvPr id="105" name="Google Shape;105;p15"/>
          <p:cNvCxnSpPr/>
          <p:nvPr/>
        </p:nvCxnSpPr>
        <p:spPr>
          <a:xfrm>
            <a:off x="6303600" y="3303700"/>
            <a:ext cx="239700" cy="0"/>
          </a:xfrm>
          <a:prstGeom prst="straightConnector1">
            <a:avLst/>
          </a:prstGeom>
          <a:noFill/>
          <a:ln cap="flat" cmpd="sng" w="19050">
            <a:solidFill>
              <a:schemeClr val="dk2"/>
            </a:solidFill>
            <a:prstDash val="solid"/>
            <a:round/>
            <a:headEnd len="med" w="med" type="none"/>
            <a:tailEnd len="med" w="med" type="triangle"/>
          </a:ln>
        </p:spPr>
      </p:cxnSp>
      <p:sp>
        <p:nvSpPr>
          <p:cNvPr id="106" name="Google Shape;106;p15"/>
          <p:cNvSpPr txBox="1"/>
          <p:nvPr/>
        </p:nvSpPr>
        <p:spPr>
          <a:xfrm>
            <a:off x="6557700" y="3072850"/>
            <a:ext cx="25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Label</a:t>
            </a:r>
            <a:endParaRPr sz="1800">
              <a:solidFill>
                <a:schemeClr val="lt2"/>
              </a:solidFill>
              <a:latin typeface="Roboto"/>
              <a:ea typeface="Roboto"/>
              <a:cs typeface="Roboto"/>
              <a:sym typeface="Roboto"/>
            </a:endParaRPr>
          </a:p>
        </p:txBody>
      </p:sp>
      <p:sp>
        <p:nvSpPr>
          <p:cNvPr id="107" name="Google Shape;107;p15"/>
          <p:cNvSpPr/>
          <p:nvPr/>
        </p:nvSpPr>
        <p:spPr>
          <a:xfrm>
            <a:off x="4309525" y="3813725"/>
            <a:ext cx="888900" cy="729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2DConv</a:t>
            </a:r>
            <a:endParaRPr>
              <a:latin typeface="Roboto"/>
              <a:ea typeface="Roboto"/>
              <a:cs typeface="Roboto"/>
              <a:sym typeface="Roboto"/>
            </a:endParaRPr>
          </a:p>
        </p:txBody>
      </p:sp>
      <p:cxnSp>
        <p:nvCxnSpPr>
          <p:cNvPr id="108" name="Google Shape;108;p15"/>
          <p:cNvCxnSpPr/>
          <p:nvPr/>
        </p:nvCxnSpPr>
        <p:spPr>
          <a:xfrm>
            <a:off x="5160600" y="4154325"/>
            <a:ext cx="239700" cy="0"/>
          </a:xfrm>
          <a:prstGeom prst="straightConnector1">
            <a:avLst/>
          </a:prstGeom>
          <a:noFill/>
          <a:ln cap="flat" cmpd="sng" w="19050">
            <a:solidFill>
              <a:schemeClr val="dk2"/>
            </a:solidFill>
            <a:prstDash val="solid"/>
            <a:round/>
            <a:headEnd len="med" w="med" type="none"/>
            <a:tailEnd len="med" w="med" type="triangle"/>
          </a:ln>
        </p:spPr>
      </p:cxnSp>
      <p:sp>
        <p:nvSpPr>
          <p:cNvPr id="109" name="Google Shape;109;p15"/>
          <p:cNvSpPr/>
          <p:nvPr/>
        </p:nvSpPr>
        <p:spPr>
          <a:xfrm>
            <a:off x="5400300" y="3789525"/>
            <a:ext cx="888900" cy="729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FFN</a:t>
            </a:r>
            <a:endParaRPr>
              <a:latin typeface="Roboto"/>
              <a:ea typeface="Roboto"/>
              <a:cs typeface="Roboto"/>
              <a:sym typeface="Roboto"/>
            </a:endParaRPr>
          </a:p>
        </p:txBody>
      </p:sp>
      <p:cxnSp>
        <p:nvCxnSpPr>
          <p:cNvPr id="110" name="Google Shape;110;p15"/>
          <p:cNvCxnSpPr/>
          <p:nvPr/>
        </p:nvCxnSpPr>
        <p:spPr>
          <a:xfrm>
            <a:off x="6303600" y="4154325"/>
            <a:ext cx="239700" cy="0"/>
          </a:xfrm>
          <a:prstGeom prst="straightConnector1">
            <a:avLst/>
          </a:prstGeom>
          <a:noFill/>
          <a:ln cap="flat" cmpd="sng" w="19050">
            <a:solidFill>
              <a:schemeClr val="dk2"/>
            </a:solidFill>
            <a:prstDash val="solid"/>
            <a:round/>
            <a:headEnd len="med" w="med" type="none"/>
            <a:tailEnd len="med" w="med" type="triangle"/>
          </a:ln>
        </p:spPr>
      </p:cxnSp>
      <p:sp>
        <p:nvSpPr>
          <p:cNvPr id="111" name="Google Shape;111;p15"/>
          <p:cNvSpPr txBox="1"/>
          <p:nvPr/>
        </p:nvSpPr>
        <p:spPr>
          <a:xfrm>
            <a:off x="6557700" y="3923475"/>
            <a:ext cx="25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Label</a:t>
            </a:r>
            <a:endParaRPr sz="1800">
              <a:solidFill>
                <a:schemeClr val="lt2"/>
              </a:solidFill>
              <a:latin typeface="Roboto"/>
              <a:ea typeface="Roboto"/>
              <a:cs typeface="Roboto"/>
              <a:sym typeface="Roboto"/>
            </a:endParaRPr>
          </a:p>
        </p:txBody>
      </p:sp>
      <p:sp>
        <p:nvSpPr>
          <p:cNvPr id="112" name="Google Shape;112;p15"/>
          <p:cNvSpPr/>
          <p:nvPr/>
        </p:nvSpPr>
        <p:spPr>
          <a:xfrm>
            <a:off x="4309525" y="2112475"/>
            <a:ext cx="888900" cy="729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1</a:t>
            </a:r>
            <a:r>
              <a:rPr lang="en">
                <a:latin typeface="Roboto"/>
                <a:ea typeface="Roboto"/>
                <a:cs typeface="Roboto"/>
                <a:sym typeface="Roboto"/>
              </a:rPr>
              <a:t>DConv</a:t>
            </a:r>
            <a:endParaRPr>
              <a:latin typeface="Roboto"/>
              <a:ea typeface="Roboto"/>
              <a:cs typeface="Roboto"/>
              <a:sym typeface="Roboto"/>
            </a:endParaRPr>
          </a:p>
        </p:txBody>
      </p:sp>
      <p:cxnSp>
        <p:nvCxnSpPr>
          <p:cNvPr id="113" name="Google Shape;113;p15"/>
          <p:cNvCxnSpPr/>
          <p:nvPr/>
        </p:nvCxnSpPr>
        <p:spPr>
          <a:xfrm>
            <a:off x="5160600" y="2453075"/>
            <a:ext cx="239700" cy="0"/>
          </a:xfrm>
          <a:prstGeom prst="straightConnector1">
            <a:avLst/>
          </a:prstGeom>
          <a:noFill/>
          <a:ln cap="flat" cmpd="sng" w="19050">
            <a:solidFill>
              <a:schemeClr val="dk2"/>
            </a:solidFill>
            <a:prstDash val="solid"/>
            <a:round/>
            <a:headEnd len="med" w="med" type="none"/>
            <a:tailEnd len="med" w="med" type="triangle"/>
          </a:ln>
        </p:spPr>
      </p:cxnSp>
      <p:sp>
        <p:nvSpPr>
          <p:cNvPr id="114" name="Google Shape;114;p15"/>
          <p:cNvSpPr/>
          <p:nvPr/>
        </p:nvSpPr>
        <p:spPr>
          <a:xfrm>
            <a:off x="5400300" y="2088275"/>
            <a:ext cx="888900" cy="729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FFN</a:t>
            </a:r>
            <a:endParaRPr>
              <a:latin typeface="Roboto"/>
              <a:ea typeface="Roboto"/>
              <a:cs typeface="Roboto"/>
              <a:sym typeface="Roboto"/>
            </a:endParaRPr>
          </a:p>
        </p:txBody>
      </p:sp>
      <p:cxnSp>
        <p:nvCxnSpPr>
          <p:cNvPr id="115" name="Google Shape;115;p15"/>
          <p:cNvCxnSpPr/>
          <p:nvPr/>
        </p:nvCxnSpPr>
        <p:spPr>
          <a:xfrm>
            <a:off x="6303600" y="2453075"/>
            <a:ext cx="239700" cy="0"/>
          </a:xfrm>
          <a:prstGeom prst="straightConnector1">
            <a:avLst/>
          </a:prstGeom>
          <a:noFill/>
          <a:ln cap="flat" cmpd="sng" w="19050">
            <a:solidFill>
              <a:schemeClr val="dk2"/>
            </a:solidFill>
            <a:prstDash val="solid"/>
            <a:round/>
            <a:headEnd len="med" w="med" type="none"/>
            <a:tailEnd len="med" w="med" type="triangle"/>
          </a:ln>
        </p:spPr>
      </p:cxnSp>
      <p:sp>
        <p:nvSpPr>
          <p:cNvPr id="116" name="Google Shape;116;p15"/>
          <p:cNvSpPr txBox="1"/>
          <p:nvPr/>
        </p:nvSpPr>
        <p:spPr>
          <a:xfrm>
            <a:off x="6557700" y="2222225"/>
            <a:ext cx="25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Label</a:t>
            </a:r>
            <a:endParaRPr sz="1800">
              <a:solidFill>
                <a:schemeClr val="lt2"/>
              </a:solidFill>
              <a:latin typeface="Roboto"/>
              <a:ea typeface="Roboto"/>
              <a:cs typeface="Roboto"/>
              <a:sym typeface="Roboto"/>
            </a:endParaRPr>
          </a:p>
        </p:txBody>
      </p:sp>
      <p:sp>
        <p:nvSpPr>
          <p:cNvPr id="117" name="Google Shape;117;p15"/>
          <p:cNvSpPr txBox="1"/>
          <p:nvPr/>
        </p:nvSpPr>
        <p:spPr>
          <a:xfrm>
            <a:off x="392325" y="4493775"/>
            <a:ext cx="568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Researchers in bioacoustics are starting to use percentiles / empirical probability density to identify soundscapes since the data is more compressed.</a:t>
            </a:r>
            <a:endParaRPr sz="12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471900" y="1190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123" name="Google Shape;123;p16"/>
          <p:cNvSpPr txBox="1"/>
          <p:nvPr>
            <p:ph idx="1" type="body"/>
          </p:nvPr>
        </p:nvSpPr>
        <p:spPr>
          <a:xfrm>
            <a:off x="471900" y="3387475"/>
            <a:ext cx="8672100" cy="16032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Processing raw waveforms takes more time and energy, and is less accurate. Feature Engineering is required for good results.</a:t>
            </a:r>
            <a:endParaRPr/>
          </a:p>
          <a:p>
            <a:pPr indent="-334327" lvl="0" marL="457200" rtl="0" algn="l">
              <a:spcBef>
                <a:spcPts val="0"/>
              </a:spcBef>
              <a:spcAft>
                <a:spcPts val="0"/>
              </a:spcAft>
              <a:buSzPct val="100000"/>
              <a:buChar char="●"/>
            </a:pPr>
            <a:r>
              <a:rPr lang="en"/>
              <a:t>Percentiles are less accurate than spectrograms, but process significantly faster</a:t>
            </a:r>
            <a:endParaRPr/>
          </a:p>
          <a:p>
            <a:pPr indent="-334327" lvl="0" marL="457200" rtl="0" algn="l">
              <a:spcBef>
                <a:spcPts val="0"/>
              </a:spcBef>
              <a:spcAft>
                <a:spcPts val="0"/>
              </a:spcAft>
              <a:buSzPct val="100000"/>
              <a:buChar char="●"/>
            </a:pPr>
            <a:r>
              <a:rPr lang="en"/>
              <a:t>Results are promising for more compressed data since it represents the contours of the spectrogram</a:t>
            </a:r>
            <a:endParaRPr/>
          </a:p>
        </p:txBody>
      </p:sp>
      <p:pic>
        <p:nvPicPr>
          <p:cNvPr id="124" name="Google Shape;124;p16" title="Points scored"/>
          <p:cNvPicPr preferRelativeResize="0"/>
          <p:nvPr/>
        </p:nvPicPr>
        <p:blipFill>
          <a:blip r:embed="rId3">
            <a:alphaModFix/>
          </a:blip>
          <a:stretch>
            <a:fillRect/>
          </a:stretch>
        </p:blipFill>
        <p:spPr>
          <a:xfrm>
            <a:off x="548100" y="852275"/>
            <a:ext cx="4100076" cy="2535186"/>
          </a:xfrm>
          <a:prstGeom prst="rect">
            <a:avLst/>
          </a:prstGeom>
          <a:noFill/>
          <a:ln cap="flat" cmpd="sng" w="19050">
            <a:solidFill>
              <a:schemeClr val="dk2"/>
            </a:solidFill>
            <a:prstDash val="solid"/>
            <a:round/>
            <a:headEnd len="sm" w="sm" type="none"/>
            <a:tailEnd len="sm" w="sm" type="none"/>
          </a:ln>
        </p:spPr>
      </p:pic>
      <p:pic>
        <p:nvPicPr>
          <p:cNvPr id="125" name="Google Shape;125;p16" title="Points scored"/>
          <p:cNvPicPr preferRelativeResize="0"/>
          <p:nvPr/>
        </p:nvPicPr>
        <p:blipFill>
          <a:blip r:embed="rId4">
            <a:alphaModFix/>
          </a:blip>
          <a:stretch>
            <a:fillRect/>
          </a:stretch>
        </p:blipFill>
        <p:spPr>
          <a:xfrm>
            <a:off x="4572005" y="852275"/>
            <a:ext cx="4100064" cy="25352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